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9" r:id="rId4"/>
    <p:sldId id="303" r:id="rId5"/>
    <p:sldId id="279" r:id="rId6"/>
    <p:sldId id="287" r:id="rId7"/>
    <p:sldId id="261" r:id="rId8"/>
    <p:sldId id="291" r:id="rId9"/>
    <p:sldId id="294" r:id="rId10"/>
    <p:sldId id="298" r:id="rId11"/>
    <p:sldId id="293" r:id="rId12"/>
    <p:sldId id="276" r:id="rId13"/>
    <p:sldId id="295" r:id="rId14"/>
    <p:sldId id="296" r:id="rId15"/>
    <p:sldId id="297" r:id="rId16"/>
    <p:sldId id="262" r:id="rId17"/>
    <p:sldId id="299" r:id="rId18"/>
    <p:sldId id="300" r:id="rId19"/>
    <p:sldId id="302" r:id="rId20"/>
    <p:sldId id="290" r:id="rId21"/>
    <p:sldId id="263" r:id="rId22"/>
    <p:sldId id="282" r:id="rId23"/>
    <p:sldId id="281" r:id="rId24"/>
    <p:sldId id="265" r:id="rId25"/>
    <p:sldId id="266" r:id="rId26"/>
    <p:sldId id="264" r:id="rId27"/>
    <p:sldId id="306" r:id="rId28"/>
    <p:sldId id="305" r:id="rId29"/>
    <p:sldId id="304" r:id="rId30"/>
    <p:sldId id="267" r:id="rId31"/>
    <p:sldId id="307" r:id="rId32"/>
    <p:sldId id="273" r:id="rId33"/>
    <p:sldId id="286" r:id="rId34"/>
    <p:sldId id="278" r:id="rId35"/>
    <p:sldId id="308" r:id="rId36"/>
    <p:sldId id="309" r:id="rId37"/>
    <p:sldId id="271" r:id="rId38"/>
    <p:sldId id="27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71"/>
    <p:restoredTop sz="94643"/>
  </p:normalViewPr>
  <p:slideViewPr>
    <p:cSldViewPr snapToGrid="0" snapToObjects="1">
      <p:cViewPr varScale="1">
        <p:scale>
          <a:sx n="151" d="100"/>
          <a:sy n="151" d="100"/>
        </p:scale>
        <p:origin x="12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959798-3567-A640-A68C-4777B84D7377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B6BCE0-65E3-3D43-8A46-45E30050A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399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713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8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64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67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58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557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6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55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76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834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676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0D90F-25A4-2540-8936-C6F753509DDA}" type="datetimeFigureOut">
              <a:rPr lang="en-US" smtClean="0"/>
              <a:t>10/23/17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694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8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8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5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lankton 1.jpg"/>
          <p:cNvPicPr>
            <a:picLocks noChangeAspect="1"/>
          </p:cNvPicPr>
          <p:nvPr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Predicting phytoplankton metabolism from the individual size distribution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Daniel Padfield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13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Crash course in metabolic theory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150" y="1484461"/>
            <a:ext cx="2705100" cy="35812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095750" y="5691188"/>
                <a:ext cx="4214275" cy="5246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GB" sz="2800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GB" sz="2800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750" y="5691188"/>
                <a:ext cx="4214275" cy="5246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671" y="2688450"/>
            <a:ext cx="1042003" cy="1379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77125" y="5569488"/>
                <a:ext cx="43910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 smtClean="0"/>
                  <a:t> previously found to be around 0.75 in most animals, but around 1 for phytoplankton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125" y="5569488"/>
                <a:ext cx="4391025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1250" t="-5660" r="-2083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V="1">
            <a:off x="4543425" y="3638550"/>
            <a:ext cx="3419475" cy="190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96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Crash course in metabolic theory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54315" y="4067944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🔥🔥🔥🔥🔥🔥🔥</a:t>
            </a:r>
            <a:endParaRPr lang="en-US" sz="2400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301075" y="5443538"/>
                <a:ext cx="4214275" cy="7832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GB" sz="28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GB" sz="2800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GB" sz="2800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"/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𝐸</m:t>
                              </m:r>
                              <m:r>
                                <a:rPr lang="en-US" sz="2800">
                                  <a:latin typeface="Cambria Math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80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𝑘𝑇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075" y="5443538"/>
                <a:ext cx="4214275" cy="7832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150" y="1484461"/>
            <a:ext cx="2705100" cy="35812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671" y="2688450"/>
            <a:ext cx="1042003" cy="13794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26515" y="4830942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🔥🔥🔥🔥🔥🔥🔥</a:t>
            </a:r>
            <a:endParaRPr lang="en-US" sz="2400" dirty="0"/>
          </a:p>
          <a:p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543425" y="3638550"/>
            <a:ext cx="3419475" cy="190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24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Crash course in metabolic theory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54315" y="4067944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🔥🔥🔥🔥🔥🔥🔥</a:t>
            </a:r>
            <a:endParaRPr lang="en-US" sz="24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671" y="2688450"/>
            <a:ext cx="1042003" cy="1379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301075" y="5443538"/>
                <a:ext cx="4214275" cy="7832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GB" sz="28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GB" sz="2800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GB" sz="2800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"/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𝐸</m:t>
                              </m:r>
                              <m:r>
                                <a:rPr lang="en-US" sz="2800">
                                  <a:latin typeface="Cambria Math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80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𝑘𝑇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075" y="5443538"/>
                <a:ext cx="4214275" cy="7832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036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Crash course in metabolic theory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54315" y="4067944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🔥🔥🔥🔥🔥🔥🔥</a:t>
            </a:r>
            <a:endParaRPr lang="en-US" sz="24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671" y="2688450"/>
            <a:ext cx="1042003" cy="1379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301075" y="5443538"/>
                <a:ext cx="4214275" cy="1268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GB" sz="28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28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charset="0"/>
                                </a:rPr>
                                <m:t>𝑡𝑜𝑡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GB" sz="2800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GB" sz="2800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"/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𝐸</m:t>
                              </m:r>
                              <m:r>
                                <a:rPr lang="en-US" sz="2800">
                                  <a:latin typeface="Cambria Math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80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𝑘𝑇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075" y="5443538"/>
                <a:ext cx="4214275" cy="126855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746" y="2189569"/>
            <a:ext cx="1042003" cy="13794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525" y="3665228"/>
            <a:ext cx="1343249" cy="17783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399411" y="5363344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9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Crash course in metabolic theory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54315" y="4067944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🔥🔥🔥🔥🔥🔥🔥</a:t>
            </a:r>
            <a:endParaRPr lang="en-US" sz="24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671" y="2688450"/>
            <a:ext cx="1042003" cy="13794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746" y="2189569"/>
            <a:ext cx="1042003" cy="13794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525" y="3665228"/>
            <a:ext cx="1343249" cy="17783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399411" y="5363344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6" y="335639"/>
            <a:ext cx="2017634" cy="26711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834" y="3104969"/>
            <a:ext cx="1285336" cy="17016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44" y="1417714"/>
            <a:ext cx="1766971" cy="23392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75" y="1722534"/>
            <a:ext cx="653240" cy="8648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67" y="4116861"/>
            <a:ext cx="1042003" cy="13794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358" y="4916784"/>
            <a:ext cx="875560" cy="115914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738768" y="3565163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</a:t>
            </a:r>
            <a:endParaRPr lang="en-US" sz="2400" dirty="0"/>
          </a:p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901021" y="2525583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🔥🔥🔥🔥🔥</a:t>
            </a:r>
            <a:endParaRPr lang="en-US" sz="2400" dirty="0"/>
          </a:p>
          <a:p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76628" y="5649990"/>
            <a:ext cx="302315" cy="40023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242011" y="5935393"/>
            <a:ext cx="8550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</a:t>
            </a:r>
            <a:endParaRPr lang="en-US" sz="2400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4301075" y="5443538"/>
                <a:ext cx="4214275" cy="1268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GB" sz="28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28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charset="0"/>
                                </a:rPr>
                                <m:t>𝑡𝑜𝑡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GB" sz="2800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GB" sz="2800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"/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𝐸</m:t>
                              </m:r>
                              <m:r>
                                <a:rPr lang="en-US" sz="2800">
                                  <a:latin typeface="Cambria Math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80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𝑘𝑇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075" y="5443538"/>
                <a:ext cx="4214275" cy="126855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561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Crash course in metabolic theory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54315" y="4067944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🔥🔥🔥🔥🔥🔥🔥</a:t>
            </a:r>
            <a:endParaRPr lang="en-US" sz="24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671" y="2688450"/>
            <a:ext cx="1042003" cy="13794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746" y="2189569"/>
            <a:ext cx="1042003" cy="13794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525" y="3665228"/>
            <a:ext cx="1343249" cy="17783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399411" y="5363344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6" y="335639"/>
            <a:ext cx="2017634" cy="26711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718" y="3166257"/>
            <a:ext cx="1285336" cy="17016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30" y="1417714"/>
            <a:ext cx="1766971" cy="23392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75" y="1722534"/>
            <a:ext cx="653240" cy="8648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67" y="4116861"/>
            <a:ext cx="1042003" cy="13794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76628" y="5649990"/>
            <a:ext cx="302315" cy="4002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358" y="4916784"/>
            <a:ext cx="875560" cy="115914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242011" y="5935393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</a:t>
            </a:r>
            <a:endParaRPr lang="en-US" sz="2400" dirty="0"/>
          </a:p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805061" y="3498613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🔥🔥</a:t>
            </a:r>
            <a:endParaRPr lang="en-US" sz="2400" dirty="0"/>
          </a:p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901021" y="2525583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🔥🔥🔥🔥🔥</a:t>
            </a:r>
            <a:endParaRPr lang="en-US" sz="2400" dirty="0"/>
          </a:p>
          <a:p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1345" y="1499435"/>
            <a:ext cx="906420" cy="119999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76209" y="4429766"/>
            <a:ext cx="569296" cy="75368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54258" y="1567479"/>
            <a:ext cx="590113" cy="78124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32441" y="1671198"/>
            <a:ext cx="1164655" cy="154187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863" y="4524805"/>
            <a:ext cx="527050" cy="69775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392607" y="3647745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</a:t>
            </a:r>
            <a:endParaRPr lang="en-US" sz="2400" dirty="0"/>
          </a:p>
          <a:p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396024" y="4546265"/>
            <a:ext cx="5191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🔥🔥🔥🔥🔥🔥🔥🔥</a:t>
            </a:r>
            <a:endParaRPr lang="en-US" sz="2400" dirty="0"/>
          </a:p>
          <a:p>
            <a:endParaRPr lang="en-US" sz="2400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4301075" y="5443538"/>
                <a:ext cx="4214275" cy="1268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GB" sz="28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28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charset="0"/>
                                </a:rPr>
                                <m:t>𝑡𝑜𝑡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GB" sz="2800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GB" sz="2800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"/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𝐸</m:t>
                              </m:r>
                              <m:r>
                                <a:rPr lang="en-US" sz="2800">
                                  <a:latin typeface="Cambria Math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80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𝑘𝑇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075" y="5443538"/>
                <a:ext cx="4214275" cy="126855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639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Zero-sum dynamics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6003950" y="5421724"/>
            <a:ext cx="978" cy="837865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730298" y="5421724"/>
                <a:ext cx="1380633" cy="1150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sz="3400" i="1">
                              <a:latin typeface="Cambria Math" charset="0"/>
                            </a:rPr>
                          </m:ctrlPr>
                        </m:barPr>
                        <m:e>
                          <m:sSubSup>
                            <m:sSubSupPr>
                              <m:ctrlPr>
                                <a:rPr lang="en-US" sz="34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3400" i="1">
                                  <a:latin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3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3400" i="1">
                                  <a:latin typeface="Cambria Math" charset="0"/>
                                </a:rPr>
                                <m:t>𝑎</m:t>
                              </m:r>
                            </m:sup>
                          </m:sSubSup>
                        </m:e>
                      </m:ba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298" y="5421724"/>
                <a:ext cx="1380633" cy="115052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858" y="2135484"/>
            <a:ext cx="875560" cy="11591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34" y="1780255"/>
            <a:ext cx="875560" cy="115914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614" y="1545364"/>
            <a:ext cx="875560" cy="11591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544" y="3284077"/>
            <a:ext cx="875560" cy="115914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664" y="3718324"/>
            <a:ext cx="875560" cy="115914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213" y="3608536"/>
            <a:ext cx="875560" cy="115914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783" y="1111117"/>
            <a:ext cx="875560" cy="115914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093" y="3429968"/>
            <a:ext cx="875560" cy="115914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586" y="1995282"/>
            <a:ext cx="875560" cy="115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Zero-sum dynamics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6003950" y="5421724"/>
            <a:ext cx="978" cy="837865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730298" y="5421724"/>
                <a:ext cx="1380633" cy="1150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sz="3400" i="1">
                              <a:latin typeface="Cambria Math" charset="0"/>
                            </a:rPr>
                          </m:ctrlPr>
                        </m:barPr>
                        <m:e>
                          <m:sSubSup>
                            <m:sSubSupPr>
                              <m:ctrlPr>
                                <a:rPr lang="en-US" sz="34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3400" i="1">
                                  <a:latin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3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3400" i="1">
                                  <a:latin typeface="Cambria Math" charset="0"/>
                                </a:rPr>
                                <m:t>𝑎</m:t>
                              </m:r>
                            </m:sup>
                          </m:sSubSup>
                        </m:e>
                      </m:ba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298" y="5421724"/>
                <a:ext cx="1380633" cy="115052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858" y="2135484"/>
            <a:ext cx="875560" cy="11591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34" y="1780255"/>
            <a:ext cx="875560" cy="115914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614" y="1545364"/>
            <a:ext cx="875560" cy="11591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544" y="3284077"/>
            <a:ext cx="875560" cy="115914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664" y="3718324"/>
            <a:ext cx="875560" cy="115914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213" y="3608536"/>
            <a:ext cx="875560" cy="115914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783" y="1111117"/>
            <a:ext cx="875560" cy="115914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093" y="3429968"/>
            <a:ext cx="875560" cy="115914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586" y="1995282"/>
            <a:ext cx="875560" cy="115914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794604" y="4410931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551228" y="2523302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27255" y="4704364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564205" y="3003273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9726677" y="4631647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9866011" y="2135484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200257" y="4251001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247359" y="3071180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980272" y="2737631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8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Zero-sum dynamics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6003950" y="5421724"/>
            <a:ext cx="978" cy="837865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730298" y="5421724"/>
                <a:ext cx="1380633" cy="1150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sz="3400" i="1">
                              <a:latin typeface="Cambria Math" charset="0"/>
                            </a:rPr>
                          </m:ctrlPr>
                        </m:barPr>
                        <m:e>
                          <m:sSubSup>
                            <m:sSubSupPr>
                              <m:ctrlPr>
                                <a:rPr lang="en-US" sz="34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3400" i="1">
                                  <a:latin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3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3400" i="1">
                                  <a:latin typeface="Cambria Math" charset="0"/>
                                </a:rPr>
                                <m:t>𝑎</m:t>
                              </m:r>
                            </m:sup>
                          </m:sSubSup>
                        </m:e>
                      </m:ba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298" y="5421724"/>
                <a:ext cx="1380633" cy="115052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150" y="1659271"/>
            <a:ext cx="1235268" cy="16353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374042"/>
            <a:ext cx="1182394" cy="15653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5" y="1115446"/>
            <a:ext cx="1200299" cy="15890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2924253"/>
            <a:ext cx="1147354" cy="151896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623" y="3294626"/>
            <a:ext cx="1195601" cy="15828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636" y="2866396"/>
            <a:ext cx="1436137" cy="190128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420" y="706851"/>
            <a:ext cx="1180923" cy="156340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825" y="2990083"/>
            <a:ext cx="1207828" cy="159902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664" y="1538644"/>
            <a:ext cx="1220482" cy="161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5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Zero-sum dynamics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6003950" y="5421724"/>
            <a:ext cx="978" cy="837865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730298" y="5421724"/>
                <a:ext cx="1380633" cy="1150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sz="3400" i="1">
                              <a:latin typeface="Cambria Math" charset="0"/>
                            </a:rPr>
                          </m:ctrlPr>
                        </m:barPr>
                        <m:e>
                          <m:sSubSup>
                            <m:sSubSupPr>
                              <m:ctrlPr>
                                <a:rPr lang="en-US" sz="34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3400" i="1">
                                  <a:latin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3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3400" i="1">
                                  <a:latin typeface="Cambria Math" charset="0"/>
                                </a:rPr>
                                <m:t>𝑎</m:t>
                              </m:r>
                            </m:sup>
                          </m:sSubSup>
                        </m:e>
                      </m:bar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298" y="5421724"/>
                <a:ext cx="1380633" cy="115052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559" y="1475729"/>
            <a:ext cx="1200299" cy="15890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2924253"/>
            <a:ext cx="1147354" cy="151896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636" y="2866396"/>
            <a:ext cx="1436137" cy="190128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420" y="706851"/>
            <a:ext cx="1180923" cy="156340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314" y="3009147"/>
            <a:ext cx="1220482" cy="16157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331641" y="5473767"/>
                <a:ext cx="840936" cy="523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3400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GB" sz="3400" b="0" i="1" smtClean="0">
                              <a:latin typeface="Cambria Math" charset="0"/>
                            </a:rPr>
                            <m:t>𝑡𝑜𝑡</m:t>
                          </m:r>
                        </m:sub>
                      </m:sSub>
                    </m:oMath>
                  </m:oMathPara>
                </a14:m>
                <a:endParaRPr lang="en-US" sz="34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641" y="5473767"/>
                <a:ext cx="840936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/>
          <p:nvPr/>
        </p:nvCxnSpPr>
        <p:spPr>
          <a:xfrm>
            <a:off x="7278580" y="5421723"/>
            <a:ext cx="0" cy="837866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87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Phytoplankton are key for the carbon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7134"/>
            <a:ext cx="5698976" cy="1252735"/>
          </a:xfrm>
        </p:spPr>
        <p:txBody>
          <a:bodyPr>
            <a:normAutofit/>
          </a:bodyPr>
          <a:lstStyle/>
          <a:p>
            <a:r>
              <a:rPr lang="en-US" dirty="0" smtClean="0"/>
              <a:t>~50% of annual carbon fixation</a:t>
            </a:r>
          </a:p>
          <a:p>
            <a:r>
              <a:rPr lang="en-US" dirty="0" smtClean="0"/>
              <a:t>Fuel entire ocean food webs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854" t="31599" r="41416" b="31636"/>
          <a:stretch/>
        </p:blipFill>
        <p:spPr>
          <a:xfrm>
            <a:off x="6501680" y="2790852"/>
            <a:ext cx="3450029" cy="25213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184" y="2790852"/>
            <a:ext cx="4499992" cy="21793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182" y="4180250"/>
            <a:ext cx="3275658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46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predict metabolism of whole communities from the size- and temperature-dependence of individuals</a:t>
            </a:r>
          </a:p>
          <a:p>
            <a:r>
              <a:rPr lang="en-US" dirty="0" smtClean="0"/>
              <a:t>Across-communities, there will be a trade off between total abundance and average individual metabolic rate</a:t>
            </a:r>
          </a:p>
          <a:p>
            <a:r>
              <a:rPr lang="en-US" dirty="0" smtClean="0"/>
              <a:t>Trade offs mean raw metabolism may be stable across communities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1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setup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787" b="-58"/>
          <a:stretch/>
        </p:blipFill>
        <p:spPr>
          <a:xfrm>
            <a:off x="942975" y="2192203"/>
            <a:ext cx="4057650" cy="28552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1756779"/>
            <a:ext cx="4272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 years warming : half 4ºC above ambient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09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setup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787" b="-58"/>
          <a:stretch/>
        </p:blipFill>
        <p:spPr>
          <a:xfrm>
            <a:off x="942975" y="2192203"/>
            <a:ext cx="4057650" cy="28552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1756779"/>
            <a:ext cx="4272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 years warming : half 4ºC above ambient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06318" y="1205286"/>
            <a:ext cx="595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do the communities and their functioning change in response to long-term and short-term warming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756131" y="1996777"/>
            <a:ext cx="4258816" cy="176495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kern="120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47153" y="2122994"/>
            <a:ext cx="4315017" cy="369332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kern="1200" dirty="0" smtClean="0"/>
              <a:t>Cool incubator  ~  4 weeks</a:t>
            </a:r>
            <a:endParaRPr lang="en-US" kern="1200" dirty="0"/>
          </a:p>
        </p:txBody>
      </p:sp>
      <p:pic>
        <p:nvPicPr>
          <p:cNvPr id="8" name="Picture 7" descr="Conical Flask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34167" b="15329"/>
          <a:stretch/>
        </p:blipFill>
        <p:spPr>
          <a:xfrm>
            <a:off x="7515237" y="2731820"/>
            <a:ext cx="792088" cy="764047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10" name="Picture 9" descr="Conical Flask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34167" b="15329"/>
          <a:stretch/>
        </p:blipFill>
        <p:spPr>
          <a:xfrm>
            <a:off x="9620874" y="2731820"/>
            <a:ext cx="792088" cy="764047"/>
          </a:xfrm>
          <a:prstGeom prst="rect">
            <a:avLst/>
          </a:prstGeom>
          <a:solidFill>
            <a:schemeClr val="tx1"/>
          </a:solidFill>
        </p:spPr>
      </p:pic>
      <p:cxnSp>
        <p:nvCxnSpPr>
          <p:cNvPr id="11" name="Straight Arrow Connector 10"/>
          <p:cNvCxnSpPr/>
          <p:nvPr/>
        </p:nvCxnSpPr>
        <p:spPr>
          <a:xfrm>
            <a:off x="5045895" y="3789757"/>
            <a:ext cx="1563013" cy="893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037227" y="2879252"/>
            <a:ext cx="1571681" cy="6650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753876" y="3944222"/>
            <a:ext cx="4258816" cy="176551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kern="1200"/>
          </a:p>
        </p:txBody>
      </p:sp>
      <p:pic>
        <p:nvPicPr>
          <p:cNvPr id="14" name="Picture 13" descr="Conical Flask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34167" b="15329"/>
          <a:stretch/>
        </p:blipFill>
        <p:spPr>
          <a:xfrm>
            <a:off x="7507627" y="4683415"/>
            <a:ext cx="792088" cy="764047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16" name="Picture 15" descr="Conical Flask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34167" b="15329"/>
          <a:stretch/>
        </p:blipFill>
        <p:spPr>
          <a:xfrm>
            <a:off x="9620874" y="4685712"/>
            <a:ext cx="792088" cy="76404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7" name="TextBox 16"/>
          <p:cNvSpPr txBox="1"/>
          <p:nvPr/>
        </p:nvSpPr>
        <p:spPr>
          <a:xfrm>
            <a:off x="6847153" y="4076886"/>
            <a:ext cx="4315017" cy="369332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kern="1200" dirty="0" smtClean="0"/>
              <a:t>Warm incubator  ~  4 weeks</a:t>
            </a:r>
            <a:endParaRPr lang="en-US" kern="1200" dirty="0"/>
          </a:p>
        </p:txBody>
      </p:sp>
    </p:spTree>
    <p:extLst>
      <p:ext uri="{BB962C8B-B14F-4D97-AF65-F5344CB8AC3E}">
        <p14:creationId xmlns:p14="http://schemas.microsoft.com/office/powerpoint/2010/main" val="93101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Measurements</a:t>
            </a:r>
            <a:endParaRPr lang="en-US" dirty="0"/>
          </a:p>
        </p:txBody>
      </p:sp>
      <p:pic>
        <p:nvPicPr>
          <p:cNvPr id="4" name="Picture 3" descr="Conical Flask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34167" b="15329"/>
          <a:stretch/>
        </p:blipFill>
        <p:spPr>
          <a:xfrm>
            <a:off x="5449509" y="1253434"/>
            <a:ext cx="1292981" cy="124720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656" y="2822575"/>
            <a:ext cx="3203575" cy="22877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26356" y="5271707"/>
            <a:ext cx="3955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Metabolism @ incubator temperature</a:t>
            </a:r>
            <a:endParaRPr lang="en-US" dirty="0" smtClean="0"/>
          </a:p>
          <a:p>
            <a:r>
              <a:rPr lang="en-US" dirty="0" smtClean="0"/>
              <a:t>1 point for each microcosm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2740778"/>
            <a:ext cx="3543300" cy="25309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181850" y="5271707"/>
            <a:ext cx="3590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Size distribution</a:t>
            </a:r>
          </a:p>
          <a:p>
            <a:r>
              <a:rPr lang="en-US" dirty="0" smtClean="0"/>
              <a:t>&gt; 300 points per sample!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715000" y="3000375"/>
            <a:ext cx="14668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 smtClean="0"/>
              <a:t>+</a:t>
            </a:r>
            <a:endParaRPr lang="en-US" sz="100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590846" y="2382712"/>
            <a:ext cx="591004" cy="3775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944231" y="2430337"/>
            <a:ext cx="687951" cy="4021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98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Long-term warming changes communities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91" y="1928973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difference in measured raw metabolism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690688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37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495425" y="2400300"/>
                <a:ext cx="9258300" cy="29621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5000" i="1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5000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5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5000" i="1">
                              <a:latin typeface="Cambria Math" charset="0"/>
                            </a:rPr>
                            <m:t>𝑇</m:t>
                          </m:r>
                        </m:e>
                      </m:d>
                      <m:r>
                        <a:rPr lang="en-US" sz="5000" i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50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GB" sz="50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50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5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50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5000" i="1">
                                  <a:latin typeface="Cambria Math" charset="0"/>
                                </a:rPr>
                                <m:t>𝑡𝑜𝑡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5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5000" i="1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50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5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5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GB" sz="50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GB" sz="5000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50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GB" sz="5000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  <m:sSup>
                        <m:sSupPr>
                          <m:ctrlPr>
                            <a:rPr lang="en-US" sz="5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50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"/>
                              <m:ctrlPr>
                                <a:rPr lang="en-US" sz="5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5000" i="1">
                                  <a:latin typeface="Cambria Math" charset="0"/>
                                </a:rPr>
                                <m:t>𝐸</m:t>
                              </m:r>
                              <m:r>
                                <a:rPr lang="en-US" sz="5000" i="0">
                                  <a:latin typeface="Cambria Math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5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5000" i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sz="5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50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50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5000" i="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5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5000" i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𝑘𝑇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5000" dirty="0" smtClean="0"/>
              </a:p>
              <a:p>
                <a:endParaRPr lang="en-US" sz="5000" dirty="0" smtClean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425" y="2400300"/>
                <a:ext cx="9258300" cy="296215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712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495425" y="2400300"/>
                <a:ext cx="9258300" cy="29621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5000" i="1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5000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5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5000" i="1">
                              <a:latin typeface="Cambria Math" charset="0"/>
                            </a:rPr>
                            <m:t>𝑇</m:t>
                          </m:r>
                        </m:e>
                      </m:d>
                      <m:r>
                        <a:rPr lang="en-US" sz="5000" i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50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GB" sz="50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50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5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50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5000" i="1">
                                  <a:latin typeface="Cambria Math" charset="0"/>
                                </a:rPr>
                                <m:t>𝑡𝑜𝑡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5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5000" i="1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50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5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5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GB" sz="50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GB" sz="5000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50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GB" sz="5000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  <m:sSup>
                        <m:sSupPr>
                          <m:ctrlPr>
                            <a:rPr lang="en-US" sz="5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50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"/>
                              <m:ctrlPr>
                                <a:rPr lang="en-US" sz="5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5000" i="1">
                                  <a:latin typeface="Cambria Math" charset="0"/>
                                </a:rPr>
                                <m:t>𝐸</m:t>
                              </m:r>
                              <m:r>
                                <a:rPr lang="en-US" sz="5000" i="0">
                                  <a:latin typeface="Cambria Math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5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5000" i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sz="5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50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50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5000" i="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5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5000" i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𝑘𝑇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5000" dirty="0" smtClean="0"/>
              </a:p>
              <a:p>
                <a:endParaRPr lang="en-US" sz="5000" dirty="0" smtClean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425" y="2400300"/>
                <a:ext cx="9258300" cy="296215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eft Brace 13"/>
          <p:cNvSpPr/>
          <p:nvPr/>
        </p:nvSpPr>
        <p:spPr>
          <a:xfrm rot="16200000">
            <a:off x="5673336" y="4001711"/>
            <a:ext cx="552450" cy="1607339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305300" y="5161271"/>
                <a:ext cx="363855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GB" sz="2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/>
                  <a:t> - the individual </a:t>
                </a:r>
                <a:r>
                  <a:rPr lang="en-US" sz="2400" dirty="0" err="1" smtClean="0"/>
                  <a:t>normalisation</a:t>
                </a:r>
                <a:r>
                  <a:rPr lang="en-US" sz="2400" dirty="0" smtClean="0"/>
                  <a:t> constant</a:t>
                </a:r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00" y="5161271"/>
                <a:ext cx="3638550" cy="830997"/>
              </a:xfrm>
              <a:prstGeom prst="rect">
                <a:avLst/>
              </a:prstGeom>
              <a:blipFill rotWithShape="0">
                <a:blip r:embed="rId5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803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495425" y="2400300"/>
                <a:ext cx="9258300" cy="29621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5000" i="1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5000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5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5000" i="1">
                              <a:latin typeface="Cambria Math" charset="0"/>
                            </a:rPr>
                            <m:t>𝑇</m:t>
                          </m:r>
                        </m:e>
                      </m:d>
                      <m:r>
                        <a:rPr lang="en-US" sz="5000" i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50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GB" sz="50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50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5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50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5000" i="1">
                                  <a:latin typeface="Cambria Math" charset="0"/>
                                </a:rPr>
                                <m:t>𝑡𝑜𝑡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5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5000" i="1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50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5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5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GB" sz="50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GB" sz="5000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50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GB" sz="5000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  <m:sSup>
                        <m:sSupPr>
                          <m:ctrlPr>
                            <a:rPr lang="en-US" sz="5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50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"/>
                              <m:ctrlPr>
                                <a:rPr lang="en-US" sz="5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5000" i="1">
                                  <a:latin typeface="Cambria Math" charset="0"/>
                                </a:rPr>
                                <m:t>𝐸</m:t>
                              </m:r>
                              <m:r>
                                <a:rPr lang="en-US" sz="5000" i="0">
                                  <a:latin typeface="Cambria Math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5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5000" i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sz="5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50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50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5000" i="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5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5000" i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𝑘𝑇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5000" dirty="0" smtClean="0"/>
              </a:p>
              <a:p>
                <a:endParaRPr lang="en-US" sz="5000" dirty="0" smtClean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425" y="2400300"/>
                <a:ext cx="9258300" cy="296215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eft Brace 12"/>
          <p:cNvSpPr/>
          <p:nvPr/>
        </p:nvSpPr>
        <p:spPr>
          <a:xfrm rot="5400000">
            <a:off x="7012785" y="2026581"/>
            <a:ext cx="552450" cy="1071559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650710" y="1325100"/>
                <a:ext cx="3276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sz="2400" dirty="0" smtClean="0"/>
                  <a:t> - how rates change with body size</a:t>
                </a:r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710" y="1325100"/>
                <a:ext cx="3276600" cy="830997"/>
              </a:xfrm>
              <a:prstGeom prst="rect">
                <a:avLst/>
              </a:prstGeom>
              <a:blipFill rotWithShape="0">
                <a:blip r:embed="rId4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401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495425" y="2400300"/>
                <a:ext cx="9258300" cy="29621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5000" i="1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5000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5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5000" i="1">
                              <a:latin typeface="Cambria Math" charset="0"/>
                            </a:rPr>
                            <m:t>𝑇</m:t>
                          </m:r>
                        </m:e>
                      </m:d>
                      <m:r>
                        <a:rPr lang="en-US" sz="5000" i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50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GB" sz="50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50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5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50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5000" i="1">
                                  <a:latin typeface="Cambria Math" charset="0"/>
                                </a:rPr>
                                <m:t>𝑡𝑜𝑡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5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5000" i="1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50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5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5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GB" sz="50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GB" sz="5000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50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GB" sz="5000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  <m:sSup>
                        <m:sSupPr>
                          <m:ctrlPr>
                            <a:rPr lang="en-US" sz="5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50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"/>
                              <m:ctrlPr>
                                <a:rPr lang="en-US" sz="5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5000" i="1">
                                  <a:latin typeface="Cambria Math" charset="0"/>
                                </a:rPr>
                                <m:t>𝐸</m:t>
                              </m:r>
                              <m:r>
                                <a:rPr lang="en-US" sz="5000" i="0">
                                  <a:latin typeface="Cambria Math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5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5000" i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sz="5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50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50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5000" i="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5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5000" i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𝑘𝑇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5000" dirty="0" smtClean="0"/>
              </a:p>
              <a:p>
                <a:endParaRPr lang="en-US" sz="5000" dirty="0" smtClean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425" y="2400300"/>
                <a:ext cx="9258300" cy="296215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77125" y="5161271"/>
                <a:ext cx="3276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𝐸</m:t>
                    </m:r>
                  </m:oMath>
                </a14:m>
                <a:r>
                  <a:rPr lang="en-US" sz="2400" dirty="0" smtClean="0"/>
                  <a:t> - how rates change with temperature</a:t>
                </a:r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125" y="5161271"/>
                <a:ext cx="3276600" cy="830997"/>
              </a:xfrm>
              <a:prstGeom prst="rect">
                <a:avLst/>
              </a:prstGeom>
              <a:blipFill rotWithShape="0">
                <a:blip r:embed="rId3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eft Brace 11"/>
          <p:cNvSpPr/>
          <p:nvPr/>
        </p:nvSpPr>
        <p:spPr>
          <a:xfrm rot="16200000">
            <a:off x="8829679" y="3528896"/>
            <a:ext cx="552450" cy="2562225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39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measurements of metabolism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15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predicts size and temperature-dependence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7229673"/>
                  </p:ext>
                </p:extLst>
              </p:nvPr>
            </p:nvGraphicFramePr>
            <p:xfrm>
              <a:off x="2543174" y="2231549"/>
              <a:ext cx="7705725" cy="2807173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3146505"/>
                    <a:gridCol w="1669573"/>
                    <a:gridCol w="1123752"/>
                    <a:gridCol w="1765895"/>
                  </a:tblGrid>
                  <a:tr h="623817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parameter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units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estimate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95% confidence interval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𝐺𝑃𝑃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eV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0.741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0.196 - 1.286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𝐶𝑅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eV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1.417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0.853 - 1.982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𝐺𝑃𝑃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0.887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0.567 - 1.174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𝐶𝑅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1.101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0.743 - 1.412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GB" sz="1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𝐺𝑃𝑃</m:t>
                                    </m:r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GB" sz="1800" i="1">
                                            <a:effectLst/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800">
                                            <a:effectLst/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GB" sz="1800">
                                            <a:effectLst/>
                                            <a:latin typeface="Cambria Math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-3.426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-6.335 - -0.989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800" i="1">
                                      <a:effectLst/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effectLst/>
                                      <a:latin typeface="Cambria Math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1800">
                                      <a:effectLst/>
                                      <a:latin typeface="Cambria Math" charset="0"/>
                                    </a:rPr>
                                    <m:t>𝐶𝑅</m:t>
                                  </m:r>
                                  <m:r>
                                    <a:rPr lang="en-GB" sz="1800">
                                      <a:effectLst/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sz="1800" i="1">
                                          <a:effectLst/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800">
                                          <a:effectLst/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sz="1800">
                                          <a:effectLst/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sz="1800">
                                      <a:effectLst/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</m:func>
                            </m:oMath>
                          </a14:m>
                          <a:r>
                            <a:rPr lang="en-GB" sz="1800">
                              <a:effectLst/>
                            </a:rPr>
                            <a:t> (ambient mesocosm)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-2.717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-5.943 - -0.150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800" i="1">
                                      <a:effectLst/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effectLst/>
                                      <a:latin typeface="Cambria Math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1800">
                                      <a:effectLst/>
                                      <a:latin typeface="Cambria Math" charset="0"/>
                                    </a:rPr>
                                    <m:t>𝐶𝑅</m:t>
                                  </m:r>
                                  <m:r>
                                    <a:rPr lang="en-GB" sz="1800">
                                      <a:effectLst/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sz="1800" i="1">
                                          <a:effectLst/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800">
                                          <a:effectLst/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sz="1800">
                                          <a:effectLst/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sz="1800">
                                      <a:effectLst/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</m:func>
                            </m:oMath>
                          </a14:m>
                          <a:r>
                            <a:rPr lang="en-GB" sz="1800">
                              <a:effectLst/>
                            </a:rPr>
                            <a:t> (warm mesocosm)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-3.110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-6.126 -  -0.650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7229673"/>
                  </p:ext>
                </p:extLst>
              </p:nvPr>
            </p:nvGraphicFramePr>
            <p:xfrm>
              <a:off x="2543174" y="2231549"/>
              <a:ext cx="7705725" cy="2807173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3146505"/>
                    <a:gridCol w="1669573"/>
                    <a:gridCol w="1123752"/>
                    <a:gridCol w="1765895"/>
                  </a:tblGrid>
                  <a:tr h="623817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parameter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units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estimate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95% confidence interval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2"/>
                          <a:stretch>
                            <a:fillRect l="-193" t="-209615" r="-144874" b="-6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eV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0.741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0.196 - 1.286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315686" r="-144874" b="-5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eV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1.417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0.853 - 1.982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415686" r="-144874" b="-4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0.887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0.567 - 1.174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515686" r="-144874" b="-3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1.101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0.743 - 1.412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603846" r="-144874" b="-240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-3.426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-6.335 - -0.989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717647" r="-144874" b="-1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-2.717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-5.943 - -0.150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817647" r="-144874" b="-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-3.110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-6.126 -  -0.650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9524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 metabolism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495425" y="2400300"/>
                <a:ext cx="9258300" cy="29621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5000" i="1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5000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5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5000" i="1">
                              <a:latin typeface="Cambria Math" charset="0"/>
                            </a:rPr>
                            <m:t>𝑇</m:t>
                          </m:r>
                        </m:e>
                      </m:d>
                      <m:r>
                        <a:rPr lang="en-US" sz="5000" i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50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GB" sz="50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50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5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50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5000" i="1">
                                  <a:latin typeface="Cambria Math" charset="0"/>
                                </a:rPr>
                                <m:t>𝑡𝑜𝑡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5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5000" i="1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50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5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5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GB" sz="50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GB" sz="5000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50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GB" sz="5000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  <m:sSup>
                        <m:sSupPr>
                          <m:ctrlPr>
                            <a:rPr lang="en-US" sz="5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50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"/>
                              <m:ctrlPr>
                                <a:rPr lang="en-US" sz="5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5000" i="1">
                                  <a:latin typeface="Cambria Math" charset="0"/>
                                </a:rPr>
                                <m:t>𝐸</m:t>
                              </m:r>
                              <m:r>
                                <a:rPr lang="en-US" sz="5000" i="0">
                                  <a:latin typeface="Cambria Math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5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5000" i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sz="5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50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50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5000" i="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5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5000" i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𝑘𝑇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5000" dirty="0" smtClean="0"/>
              </a:p>
              <a:p>
                <a:endParaRPr lang="en-US" sz="5000" dirty="0" smtClean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425" y="2400300"/>
                <a:ext cx="9258300" cy="296215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8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does a pretty good job!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382" y="1532217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29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Paradoxical result?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690688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4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Zero-sum dynamics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597" y="1690688"/>
            <a:ext cx="5221605" cy="4351338"/>
          </a:xfrm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2950480" y="3103936"/>
            <a:ext cx="10193" cy="7686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436249" y="3099041"/>
            <a:ext cx="4324" cy="7513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/>
              <p:cNvSpPr/>
              <p:nvPr/>
            </p:nvSpPr>
            <p:spPr>
              <a:xfrm>
                <a:off x="1590753" y="3099041"/>
                <a:ext cx="1069030" cy="773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sz="3600" i="1">
                              <a:latin typeface="Cambria Math" charset="0"/>
                            </a:rPr>
                          </m:ctrlPr>
                        </m:barPr>
                        <m:e>
                          <m:sSubSup>
                            <m:sSubSupPr>
                              <m:ctrlPr>
                                <a:rPr lang="en-US" sz="36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3600" i="1">
                                  <a:latin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3600" i="1">
                                  <a:latin typeface="Cambria Math" charset="0"/>
                                </a:rPr>
                                <m:t>𝑎</m:t>
                              </m:r>
                            </m:sup>
                          </m:sSubSup>
                        </m:e>
                      </m:ba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753" y="3099041"/>
                <a:ext cx="1069030" cy="77354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3307086" y="3103319"/>
                <a:ext cx="89383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GB" sz="3600" b="0" i="1" smtClean="0">
                              <a:latin typeface="Cambria Math" charset="0"/>
                            </a:rPr>
                            <m:t>𝑡𝑜𝑡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086" y="3103319"/>
                <a:ext cx="893834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982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Zero-sum dynamics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597" y="1690688"/>
            <a:ext cx="5221605" cy="4351338"/>
          </a:xfrm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2950480" y="3103936"/>
            <a:ext cx="10193" cy="7686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436249" y="3099041"/>
            <a:ext cx="4324" cy="7513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/>
              <p:cNvSpPr/>
              <p:nvPr/>
            </p:nvSpPr>
            <p:spPr>
              <a:xfrm>
                <a:off x="1590753" y="3099041"/>
                <a:ext cx="1069030" cy="773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sz="3600" i="1">
                              <a:latin typeface="Cambria Math" charset="0"/>
                            </a:rPr>
                          </m:ctrlPr>
                        </m:barPr>
                        <m:e>
                          <m:sSubSup>
                            <m:sSubSupPr>
                              <m:ctrlPr>
                                <a:rPr lang="en-US" sz="36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3600" i="1">
                                  <a:latin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3600" i="1">
                                  <a:latin typeface="Cambria Math" charset="0"/>
                                </a:rPr>
                                <m:t>𝑎</m:t>
                              </m:r>
                            </m:sup>
                          </m:sSubSup>
                        </m:e>
                      </m:ba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753" y="3099041"/>
                <a:ext cx="1069030" cy="77354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3307086" y="3103319"/>
                <a:ext cx="89383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GB" sz="3600" b="0" i="1" smtClean="0">
                              <a:latin typeface="Cambria Math" charset="0"/>
                            </a:rPr>
                            <m:t>𝑡𝑜𝑡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086" y="3103319"/>
                <a:ext cx="893834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906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Zero-sum dynamics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597" y="1690688"/>
            <a:ext cx="5221605" cy="4351338"/>
          </a:xfrm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2950480" y="3103936"/>
            <a:ext cx="10193" cy="7686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436249" y="3099041"/>
            <a:ext cx="4324" cy="7513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/>
              <p:cNvSpPr/>
              <p:nvPr/>
            </p:nvSpPr>
            <p:spPr>
              <a:xfrm>
                <a:off x="1590753" y="3099041"/>
                <a:ext cx="1069030" cy="773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sz="3600" i="1">
                              <a:latin typeface="Cambria Math" charset="0"/>
                            </a:rPr>
                          </m:ctrlPr>
                        </m:barPr>
                        <m:e>
                          <m:sSubSup>
                            <m:sSubSupPr>
                              <m:ctrlPr>
                                <a:rPr lang="en-US" sz="36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3600" i="1">
                                  <a:latin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3600" i="1">
                                  <a:latin typeface="Cambria Math" charset="0"/>
                                </a:rPr>
                                <m:t>𝑎</m:t>
                              </m:r>
                            </m:sup>
                          </m:sSubSup>
                        </m:e>
                      </m:ba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753" y="3099041"/>
                <a:ext cx="1069030" cy="77354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3307086" y="3103319"/>
                <a:ext cx="89383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GB" sz="3600" b="0" i="1" smtClean="0">
                              <a:latin typeface="Cambria Math" charset="0"/>
                            </a:rPr>
                            <m:t>𝑡𝑜𝑡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086" y="3103319"/>
                <a:ext cx="893834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795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Linked the metabolic rates of whole communities to the individual size distribution</a:t>
            </a:r>
          </a:p>
          <a:p>
            <a:r>
              <a:rPr lang="en-US" dirty="0" smtClean="0"/>
              <a:t>Flow cytometry routinely taken in scientific ship voyages</a:t>
            </a:r>
          </a:p>
          <a:p>
            <a:r>
              <a:rPr lang="en-US" dirty="0" smtClean="0"/>
              <a:t>As a bonus, validated some key assumptions of metabolic scaling theory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7958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 for listening!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20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measurements of metabolism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86" y="2245811"/>
            <a:ext cx="3585529" cy="26891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6686" y="1876479"/>
            <a:ext cx="3231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Bottle incubations </a:t>
            </a:r>
            <a:r>
              <a:rPr lang="mr-IN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i="1" dirty="0" smtClean="0">
                <a:latin typeface="Calibri" charset="0"/>
                <a:ea typeface="Calibri" charset="0"/>
                <a:cs typeface="Calibri" charset="0"/>
              </a:rPr>
              <a:t>in vivo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6685" y="5009826"/>
            <a:ext cx="3585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Snapshot in time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Single community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Control over environmental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2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measurements of metabolism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86" y="2245811"/>
            <a:ext cx="3585529" cy="26891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6686" y="1876479"/>
            <a:ext cx="3231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Bottle incubations </a:t>
            </a:r>
            <a:r>
              <a:rPr lang="mr-IN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i="1" dirty="0" smtClean="0">
                <a:latin typeface="Calibri" charset="0"/>
                <a:ea typeface="Calibri" charset="0"/>
                <a:cs typeface="Calibri" charset="0"/>
              </a:rPr>
              <a:t>in vivo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702" y="2325239"/>
            <a:ext cx="4217148" cy="25302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53778" y="1899726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Gas measurements </a:t>
            </a:r>
            <a:r>
              <a:rPr lang="mr-IN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i="1" dirty="0" smtClean="0">
                <a:latin typeface="Calibri" charset="0"/>
                <a:ea typeface="Calibri" charset="0"/>
                <a:cs typeface="Calibri" charset="0"/>
              </a:rPr>
              <a:t>in situ</a:t>
            </a:r>
            <a:endParaRPr lang="en-US" i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6685" y="5009826"/>
            <a:ext cx="3585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Snapshot in time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Single community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Control over environmental variables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47702" y="5009826"/>
            <a:ext cx="4217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Integrates over large areas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Many communities and many different environmental conditions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measurements of metabolism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46686" y="1876479"/>
            <a:ext cx="3231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Bottle incubations </a:t>
            </a:r>
            <a:r>
              <a:rPr lang="mr-IN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i="1" dirty="0" smtClean="0">
                <a:latin typeface="Calibri" charset="0"/>
                <a:ea typeface="Calibri" charset="0"/>
                <a:cs typeface="Calibri" charset="0"/>
              </a:rPr>
              <a:t>in vivo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53778" y="1899726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Gas measurements </a:t>
            </a:r>
            <a:r>
              <a:rPr lang="mr-IN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i="1" dirty="0" smtClean="0">
                <a:latin typeface="Calibri" charset="0"/>
                <a:ea typeface="Calibri" charset="0"/>
                <a:cs typeface="Calibri" charset="0"/>
              </a:rPr>
              <a:t>in situ</a:t>
            </a:r>
            <a:endParaRPr lang="en-US" i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6686" y="2245811"/>
            <a:ext cx="3585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M</a:t>
            </a:r>
            <a:r>
              <a:rPr lang="en-US" dirty="0" smtClean="0"/>
              <a:t>ost of the open ocean is net heterotrophic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53778" y="2245810"/>
            <a:ext cx="4325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M</a:t>
            </a:r>
            <a:r>
              <a:rPr lang="en-US" dirty="0" smtClean="0"/>
              <a:t>ost of the open ocean is </a:t>
            </a:r>
            <a:r>
              <a:rPr lang="en-US" smtClean="0"/>
              <a:t>net autotrophic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855" y="2892141"/>
            <a:ext cx="4845623" cy="294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8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Crash course in metabolic theory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544807"/>
            <a:ext cx="1042003" cy="137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84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Crash course in metabolic theory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544807"/>
            <a:ext cx="1042003" cy="1379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301075" y="5443538"/>
                <a:ext cx="4214275" cy="7832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"/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𝐸</m:t>
                              </m:r>
                              <m:r>
                                <a:rPr lang="en-US" sz="2800">
                                  <a:latin typeface="Cambria Math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80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𝑘𝑇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075" y="5443538"/>
                <a:ext cx="4214275" cy="7832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287665" y="3905252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🔥🔥🔥🔥🔥🔥🔥</a:t>
            </a:r>
            <a:endParaRPr lang="en-US" sz="2400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486650" y="5373518"/>
                <a:ext cx="439102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𝐸</m:t>
                    </m:r>
                  </m:oMath>
                </a14:m>
                <a:r>
                  <a:rPr lang="en-US" dirty="0" smtClean="0"/>
                  <a:t> previously found to be around 0.8 eV for photosynthesis and &gt; 1 for respiration in phytoplankton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50" y="5373518"/>
                <a:ext cx="4391025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1111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091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Crash course in metabolic theory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095750" y="5691188"/>
                <a:ext cx="4214275" cy="5246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GB" sz="2800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GB" sz="2800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750" y="5691188"/>
                <a:ext cx="4214275" cy="52463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671" y="2688450"/>
            <a:ext cx="1042003" cy="1379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77125" y="5569488"/>
                <a:ext cx="43910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 smtClean="0"/>
                  <a:t> previously found to be around 0.75 in most animals, but around 1 for phytoplankton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125" y="5569488"/>
                <a:ext cx="4391025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1250" t="-5660" r="-2083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199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3318</TotalTime>
  <Words>1128</Words>
  <Application>Microsoft Macintosh PowerPoint</Application>
  <PresentationFormat>Widescreen</PresentationFormat>
  <Paragraphs>161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Calibri</vt:lpstr>
      <vt:lpstr>Calibri Light</vt:lpstr>
      <vt:lpstr>Cambria Math</vt:lpstr>
      <vt:lpstr>Times New Roman</vt:lpstr>
      <vt:lpstr>Arial</vt:lpstr>
      <vt:lpstr>Office Theme</vt:lpstr>
      <vt:lpstr>Predicting phytoplankton metabolism from the individual size distribution</vt:lpstr>
      <vt:lpstr>Phytoplankton are key for the carbon cycle</vt:lpstr>
      <vt:lpstr>Current measurements of metabolism</vt:lpstr>
      <vt:lpstr>Current measurements of metabolism</vt:lpstr>
      <vt:lpstr>Current measurements of metabolism</vt:lpstr>
      <vt:lpstr>Current measurements of metabolism</vt:lpstr>
      <vt:lpstr>Crash course in metabolic theory</vt:lpstr>
      <vt:lpstr>Crash course in metabolic theory</vt:lpstr>
      <vt:lpstr>Crash course in metabolic theory</vt:lpstr>
      <vt:lpstr>Crash course in metabolic theory</vt:lpstr>
      <vt:lpstr>Crash course in metabolic theory</vt:lpstr>
      <vt:lpstr>Crash course in metabolic theory</vt:lpstr>
      <vt:lpstr>Crash course in metabolic theory</vt:lpstr>
      <vt:lpstr>Crash course in metabolic theory</vt:lpstr>
      <vt:lpstr>Crash course in metabolic theory</vt:lpstr>
      <vt:lpstr>Zero-sum dynamics</vt:lpstr>
      <vt:lpstr>Zero-sum dynamics</vt:lpstr>
      <vt:lpstr>Zero-sum dynamics</vt:lpstr>
      <vt:lpstr>Zero-sum dynamics</vt:lpstr>
      <vt:lpstr>Predictions</vt:lpstr>
      <vt:lpstr>Experimental setup</vt:lpstr>
      <vt:lpstr>Experimental setup</vt:lpstr>
      <vt:lpstr>Measurements</vt:lpstr>
      <vt:lpstr>Long-term warming changes communities</vt:lpstr>
      <vt:lpstr>No difference in measured raw metabolism</vt:lpstr>
      <vt:lpstr>Model</vt:lpstr>
      <vt:lpstr>Model</vt:lpstr>
      <vt:lpstr>Model</vt:lpstr>
      <vt:lpstr>Model</vt:lpstr>
      <vt:lpstr>Model predicts size and temperature-dependence</vt:lpstr>
      <vt:lpstr>Predict metabolism</vt:lpstr>
      <vt:lpstr>Model does a pretty good job!</vt:lpstr>
      <vt:lpstr>Paradoxical result?</vt:lpstr>
      <vt:lpstr>Zero-sum dynamics</vt:lpstr>
      <vt:lpstr>Zero-sum dynamics</vt:lpstr>
      <vt:lpstr>Zero-sum dynamics</vt:lpstr>
      <vt:lpstr>Conclusions</vt:lpstr>
      <vt:lpstr>Thanks for listening!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phytoplankton metabolism from the individual size distribution</dc:title>
  <dc:creator>Padfield, Daniel</dc:creator>
  <cp:lastModifiedBy>Padfield, Daniel</cp:lastModifiedBy>
  <cp:revision>39</cp:revision>
  <cp:lastPrinted>2017-10-23T16:36:44Z</cp:lastPrinted>
  <dcterms:created xsi:type="dcterms:W3CDTF">2017-10-17T13:08:53Z</dcterms:created>
  <dcterms:modified xsi:type="dcterms:W3CDTF">2017-10-24T07:13:02Z</dcterms:modified>
</cp:coreProperties>
</file>